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layfair Displ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22" Type="http://schemas.openxmlformats.org/officeDocument/2006/relationships/font" Target="fonts/PlayfairDisplay-boldItalic.fntdata"/><Relationship Id="rId21" Type="http://schemas.openxmlformats.org/officeDocument/2006/relationships/font" Target="fonts/PlayfairDispl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layfairDisplay-regular.fntdata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196e6f2c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196e6f2c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196e6f2cf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196e6f2cf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196e6f2cf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196e6f2c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196e6f2c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196e6f2c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2196e6f2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2196e6f2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2196e6f2c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2196e6f2c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196e6f2c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196e6f2c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196e6f2c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2196e6f2c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196e6f2c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196e6f2c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196e6f2c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196e6f2c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3b4057c3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3b4057c3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196e6f2c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196e6f2c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733219" y="2235351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100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hasCustomPrompt="1" type="title"/>
          </p:nvPr>
        </p:nvSpPr>
        <p:spPr>
          <a:xfrm>
            <a:off x="586725" y="1353788"/>
            <a:ext cx="79707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586725" y="2968388"/>
            <a:ext cx="79707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-125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" name="Google Shape;23;p4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5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5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7"/>
          <p:cNvCxnSpPr/>
          <p:nvPr/>
        </p:nvCxnSpPr>
        <p:spPr>
          <a:xfrm>
            <a:off x="411044" y="1417772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640350"/>
            <a:ext cx="2808000" cy="29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8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9"/>
          <p:cNvSpPr txBox="1"/>
          <p:nvPr>
            <p:ph type="title"/>
          </p:nvPr>
        </p:nvSpPr>
        <p:spPr>
          <a:xfrm>
            <a:off x="265500" y="1084625"/>
            <a:ext cx="4045200" cy="17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265500" y="2845200"/>
            <a:ext cx="4045200" cy="14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lue-gold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Relationship Id="rId4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/>
              <a:t>Ежик в облаках</a:t>
            </a:r>
            <a:endParaRPr/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56100" y="2571750"/>
            <a:ext cx="5982000" cy="15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ru"/>
              <a:t>Кулабухова Кристина    &amp;    Тюков Марк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200"/>
              <a:t>Представляют игру </a:t>
            </a:r>
            <a:endParaRPr sz="22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2329">
                <a:solidFill>
                  <a:srgbClr val="674EA7"/>
                </a:solidFill>
              </a:rPr>
              <a:t>МАРИС</a:t>
            </a:r>
            <a:endParaRPr sz="2329">
              <a:solidFill>
                <a:srgbClr val="674EA7"/>
              </a:solidFill>
            </a:endParaRPr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8310" y="0"/>
            <a:ext cx="3435689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Google Shape;71;p13"/>
          <p:cNvCxnSpPr/>
          <p:nvPr/>
        </p:nvCxnSpPr>
        <p:spPr>
          <a:xfrm flipH="1" rot="10800000">
            <a:off x="686850" y="2213750"/>
            <a:ext cx="4720500" cy="480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lang="ru"/>
              <a:t>Механики</a:t>
            </a:r>
            <a:endParaRPr/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311700" y="136127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Механика ускорения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Управление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Захват за выступ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AutoNum type="arabicPeriod"/>
            </a:pPr>
            <a:r>
              <a:rPr lang="ru" sz="2100">
                <a:solidFill>
                  <a:schemeClr val="accent6"/>
                </a:solidFill>
              </a:rPr>
              <a:t>Поедание яблок</a:t>
            </a:r>
            <a:endParaRPr sz="2100">
              <a:solidFill>
                <a:schemeClr val="accent6"/>
              </a:solidFill>
            </a:endParaRPr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Специальные облака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Пасхалка</a:t>
            </a:r>
            <a:endParaRPr sz="2100"/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1925" y="996300"/>
            <a:ext cx="4201200" cy="31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lang="ru"/>
              <a:t>Механики</a:t>
            </a:r>
            <a:endParaRPr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311700" y="136127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Механика ускорения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Управление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Захват за выступ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Поедание яблок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AutoNum type="arabicPeriod"/>
            </a:pPr>
            <a:r>
              <a:rPr lang="ru" sz="2100">
                <a:solidFill>
                  <a:schemeClr val="accent6"/>
                </a:solidFill>
              </a:rPr>
              <a:t>Специальные облака</a:t>
            </a:r>
            <a:endParaRPr sz="2100">
              <a:solidFill>
                <a:schemeClr val="accent6"/>
              </a:solidFill>
            </a:endParaRPr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Пасхалка</a:t>
            </a:r>
            <a:endParaRPr sz="2100"/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5800" y="288350"/>
            <a:ext cx="2571750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0797" y="1969175"/>
            <a:ext cx="2754299" cy="1538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lang="ru"/>
              <a:t>Механики</a:t>
            </a:r>
            <a:endParaRPr/>
          </a:p>
        </p:txBody>
      </p:sp>
      <p:sp>
        <p:nvSpPr>
          <p:cNvPr id="149" name="Google Shape;149;p24"/>
          <p:cNvSpPr txBox="1"/>
          <p:nvPr>
            <p:ph idx="1" type="body"/>
          </p:nvPr>
        </p:nvSpPr>
        <p:spPr>
          <a:xfrm>
            <a:off x="311700" y="136127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Механика ускорения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Управление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Захват за выступ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Поедание яблок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Специальные облака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AutoNum type="arabicPeriod"/>
            </a:pPr>
            <a:r>
              <a:rPr lang="ru" sz="2100">
                <a:solidFill>
                  <a:schemeClr val="accent6"/>
                </a:solidFill>
              </a:rPr>
              <a:t>Пасхалка</a:t>
            </a:r>
            <a:endParaRPr sz="2100">
              <a:solidFill>
                <a:schemeClr val="accent6"/>
              </a:solidFill>
            </a:endParaRPr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4825" y="1174450"/>
            <a:ext cx="4073523" cy="3524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850" y="77152"/>
            <a:ext cx="6652301" cy="498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2131375" y="40300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Знакомьтесь – Марис </a:t>
            </a:r>
            <a:r>
              <a:rPr lang="ru">
                <a:solidFill>
                  <a:schemeClr val="accent6"/>
                </a:solidFill>
              </a:rPr>
              <a:t> </a:t>
            </a:r>
            <a:r>
              <a:rPr lang="ru" sz="2000">
                <a:solidFill>
                  <a:schemeClr val="accent6"/>
                </a:solidFill>
              </a:rPr>
              <a:t>(Мар</a:t>
            </a:r>
            <a:r>
              <a:rPr lang="ru" sz="2000"/>
              <a:t>к + К</a:t>
            </a:r>
            <a:r>
              <a:rPr lang="ru" sz="2000">
                <a:solidFill>
                  <a:schemeClr val="accent6"/>
                </a:solidFill>
              </a:rPr>
              <a:t>рис)</a:t>
            </a:r>
            <a:endParaRPr sz="2000">
              <a:solidFill>
                <a:schemeClr val="accent6"/>
              </a:solidFill>
            </a:endParaRPr>
          </a:p>
        </p:txBody>
      </p:sp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563" y="636475"/>
            <a:ext cx="7632876" cy="426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МДЭ</a:t>
            </a:r>
            <a:endParaRPr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69775" y="134045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Sense pleasure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Fantasy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Narrative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Challenge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Competition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Exploration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0225" y="731050"/>
            <a:ext cx="6661827" cy="376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Декомпозиция: Novelty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Builds: 0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Explores: 1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Realism: 1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Fantasy: 3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1625" y="1017725"/>
            <a:ext cx="6847473" cy="387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Декомпозиция: Challenge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179975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Impulse Play: 1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Work Play: 0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Skilled Play: 2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Less Skilled Play: 2</a:t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9100" y="1017725"/>
            <a:ext cx="6642801" cy="373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Декомпозиция: Simulation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189250" y="143662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Multiplayer: 0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Solo: 3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Serenity: 2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Excitement: 1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825" y="1017725"/>
            <a:ext cx="6936750" cy="387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Декомпозиция: Harmony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511550" y="140727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Team: 0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PvP: 0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Mechanics: 2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Context: 3</a:t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8750" y="1128550"/>
            <a:ext cx="5662700" cy="325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lang="ru"/>
              <a:t>Механики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136127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AutoNum type="arabicPeriod"/>
            </a:pPr>
            <a:r>
              <a:rPr lang="ru" sz="2100">
                <a:solidFill>
                  <a:schemeClr val="accent6"/>
                </a:solidFill>
              </a:rPr>
              <a:t>Механика ускорения</a:t>
            </a:r>
            <a:endParaRPr sz="2100">
              <a:solidFill>
                <a:schemeClr val="accent6"/>
              </a:solidFill>
            </a:endParaRPr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Управление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Захват за выступ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Поедание яблок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Специальные облака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Пасхалка</a:t>
            </a:r>
            <a:endParaRPr sz="2100"/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0675" y="386450"/>
            <a:ext cx="2622350" cy="437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3787" y="1889900"/>
            <a:ext cx="2988826" cy="168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lang="ru"/>
              <a:t>Механики</a:t>
            </a:r>
            <a:endParaRPr/>
          </a:p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311700" y="136127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Механика ускорения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Управление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AutoNum type="arabicPeriod"/>
            </a:pPr>
            <a:r>
              <a:rPr lang="ru" sz="2100">
                <a:solidFill>
                  <a:schemeClr val="accent6"/>
                </a:solidFill>
              </a:rPr>
              <a:t>Захват за выступ</a:t>
            </a:r>
            <a:endParaRPr sz="2100">
              <a:solidFill>
                <a:schemeClr val="accent6"/>
              </a:solidFill>
            </a:endParaRPr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Поедание яблок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Специальные облака</a:t>
            </a:r>
            <a:endParaRPr sz="2100"/>
          </a:p>
          <a:p>
            <a:pPr indent="-351948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 sz="2100"/>
              <a:t>Пасхалка</a:t>
            </a:r>
            <a:endParaRPr sz="2100"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0025" y="1135400"/>
            <a:ext cx="4579025" cy="28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ue &amp; Gold">
  <a:themeElements>
    <a:clrScheme name="Blue &amp; Gold">
      <a:dk1>
        <a:srgbClr val="FFFFFF"/>
      </a:dk1>
      <a:lt1>
        <a:srgbClr val="01AFD1"/>
      </a:lt1>
      <a:dk2>
        <a:srgbClr val="1E2D31"/>
      </a:dk2>
      <a:lt2>
        <a:srgbClr val="BFC7CA"/>
      </a:lt2>
      <a:accent1>
        <a:srgbClr val="006F85"/>
      </a:accent1>
      <a:accent2>
        <a:srgbClr val="AF4345"/>
      </a:accent2>
      <a:accent3>
        <a:srgbClr val="47D06A"/>
      </a:accent3>
      <a:accent4>
        <a:srgbClr val="F58F8F"/>
      </a:accent4>
      <a:accent5>
        <a:srgbClr val="F6CD4C"/>
      </a:accent5>
      <a:accent6>
        <a:srgbClr val="F8E71C"/>
      </a:accent6>
      <a:hlink>
        <a:srgbClr val="F6CD4C"/>
      </a:hlink>
      <a:folHlink>
        <a:srgbClr val="F6CD4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